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114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538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953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377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33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749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44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93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58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994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670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675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389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817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C549106-96ED-4535-BFAF-94EB55D641C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271EB1F7-CBB0-487E-AB17-6F3DA39AE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5494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Проблемное обучение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1211393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/>
              <a:t>МБОУ СШ №10, </a:t>
            </a:r>
          </a:p>
          <a:p>
            <a:pPr>
              <a:spcAft>
                <a:spcPts val="0"/>
              </a:spcAft>
            </a:pPr>
            <a:r>
              <a:rPr lang="ru-RU" sz="2000" dirty="0" err="1" smtClean="0">
                <a:solidFill>
                  <a:srgbClr val="010101"/>
                </a:solidFill>
                <a:latin typeface="Times New Roman"/>
                <a:ea typeface="Times New Roman"/>
              </a:rPr>
              <a:t>Букал</a:t>
            </a:r>
            <a:r>
              <a:rPr lang="ru-RU" sz="2000" dirty="0" smtClean="0">
                <a:solidFill>
                  <a:srgbClr val="010101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rgbClr val="010101"/>
                </a:solidFill>
                <a:latin typeface="Times New Roman"/>
                <a:ea typeface="Times New Roman"/>
              </a:rPr>
              <a:t>Ирина Сергеевна, учитель русского языка и литературы, </a:t>
            </a:r>
            <a:endParaRPr lang="ru-RU" sz="2000" dirty="0">
              <a:latin typeface="Times New Roman"/>
              <a:ea typeface="Times New Roman"/>
            </a:endParaRPr>
          </a:p>
          <a:p>
            <a:r>
              <a:rPr lang="ru-RU" sz="2000" dirty="0" err="1">
                <a:solidFill>
                  <a:srgbClr val="010101"/>
                </a:solidFill>
                <a:latin typeface="Calibri"/>
                <a:ea typeface="Calibri"/>
                <a:cs typeface="Times New Roman"/>
              </a:rPr>
              <a:t>Ситдикова</a:t>
            </a:r>
            <a:r>
              <a:rPr lang="ru-RU" sz="2000" dirty="0">
                <a:solidFill>
                  <a:srgbClr val="010101"/>
                </a:solidFill>
                <a:latin typeface="Calibri"/>
                <a:ea typeface="Calibri"/>
                <a:cs typeface="Times New Roman"/>
              </a:rPr>
              <a:t> Екатерина </a:t>
            </a:r>
            <a:r>
              <a:rPr lang="ru-RU" sz="2000" dirty="0" err="1">
                <a:solidFill>
                  <a:srgbClr val="010101"/>
                </a:solidFill>
                <a:latin typeface="Calibri"/>
                <a:ea typeface="Calibri"/>
                <a:cs typeface="Times New Roman"/>
              </a:rPr>
              <a:t>Анваровна</a:t>
            </a:r>
            <a:r>
              <a:rPr lang="ru-RU" sz="2000" dirty="0">
                <a:solidFill>
                  <a:srgbClr val="010101"/>
                </a:solidFill>
                <a:latin typeface="Calibri"/>
                <a:ea typeface="Calibri"/>
                <a:cs typeface="Times New Roman"/>
              </a:rPr>
              <a:t>, учитель английского языка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472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/>
              <a:t>Этапы проблемного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2142836"/>
            <a:ext cx="11342254" cy="4442691"/>
          </a:xfrm>
        </p:spPr>
        <p:txBody>
          <a:bodyPr/>
          <a:lstStyle/>
          <a:p>
            <a:pPr lvl="0"/>
            <a:r>
              <a:rPr lang="ru-RU" sz="2400" b="1" dirty="0"/>
              <a:t>Проблемная ситуация:</a:t>
            </a:r>
            <a:r>
              <a:rPr lang="ru-RU" sz="2400" dirty="0"/>
              <a:t> постановка педагогической проблемной ситуации – направление учащихся на восприятие </a:t>
            </a:r>
            <a:r>
              <a:rPr lang="ru-RU" sz="2400" dirty="0" smtClean="0"/>
              <a:t>её </a:t>
            </a:r>
            <a:r>
              <a:rPr lang="ru-RU" sz="2400" dirty="0"/>
              <a:t>проявления, организация формирования вопроса у ребенка. Проблема ставится с помощью учителя.</a:t>
            </a:r>
          </a:p>
          <a:p>
            <a:pPr lvl="0"/>
            <a:r>
              <a:rPr lang="ru-RU" sz="2400" b="1" dirty="0"/>
              <a:t>Проблемная задача:</a:t>
            </a:r>
            <a:r>
              <a:rPr lang="ru-RU" sz="2400" dirty="0"/>
              <a:t> перевод педагогически организованной проблемной ситуации в психологическую. Начало активного поиска ответа на вопрос </a:t>
            </a:r>
            <a:r>
              <a:rPr lang="ru-RU" sz="2400" dirty="0" smtClean="0"/>
              <a:t>путём </a:t>
            </a:r>
            <a:r>
              <a:rPr lang="ru-RU" sz="2400" dirty="0"/>
              <a:t>интеграции догадок. На данном этапе учитель оказывает дозированную помощь, задает наводящие вопросы.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78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/>
              <a:t>Этапы проблемного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782" y="2222287"/>
            <a:ext cx="10717504" cy="4326295"/>
          </a:xfrm>
        </p:spPr>
        <p:txBody>
          <a:bodyPr>
            <a:normAutofit/>
          </a:bodyPr>
          <a:lstStyle/>
          <a:p>
            <a:pPr lvl="0"/>
            <a:r>
              <a:rPr lang="ru-RU" sz="2400" b="1" dirty="0"/>
              <a:t>Поиск способов решения задачи:</a:t>
            </a:r>
            <a:r>
              <a:rPr lang="ru-RU" sz="2400" dirty="0"/>
              <a:t> разработка решения, образование нового знания</a:t>
            </a:r>
            <a:r>
              <a:rPr lang="ru-RU" sz="2400" dirty="0" smtClean="0"/>
              <a:t>.</a:t>
            </a:r>
          </a:p>
          <a:p>
            <a:pPr marL="0" lvl="0" indent="0">
              <a:buNone/>
            </a:pPr>
            <a:endParaRPr lang="ru-RU" sz="2400" dirty="0"/>
          </a:p>
          <a:p>
            <a:pPr lvl="0"/>
            <a:r>
              <a:rPr lang="ru-RU" sz="2400" b="1" dirty="0"/>
              <a:t>Решение проблемы:</a:t>
            </a:r>
            <a:r>
              <a:rPr lang="ru-RU" sz="2400" dirty="0"/>
              <a:t> появление вещественного либо интеллектуального продукта.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45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288" y="193964"/>
            <a:ext cx="10571998" cy="1389929"/>
          </a:xfrm>
        </p:spPr>
        <p:txBody>
          <a:bodyPr/>
          <a:lstStyle/>
          <a:p>
            <a:r>
              <a:rPr lang="ru-RU" sz="4800" dirty="0">
                <a:latin typeface="+mn-lt"/>
              </a:rPr>
              <a:t>Этапы проблемного </a:t>
            </a:r>
            <a:r>
              <a:rPr lang="ru-RU" sz="4800" dirty="0" smtClean="0">
                <a:latin typeface="+mn-lt"/>
              </a:rPr>
              <a:t>обучения</a:t>
            </a:r>
            <a:endParaRPr lang="ru-RU" sz="48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073" y="2050473"/>
            <a:ext cx="10745213" cy="4544291"/>
          </a:xfrm>
        </p:spPr>
        <p:txBody>
          <a:bodyPr>
            <a:normAutofit/>
          </a:bodyPr>
          <a:lstStyle/>
          <a:p>
            <a:pPr lvl="0"/>
            <a:r>
              <a:rPr lang="ru-RU" sz="2000" b="1" dirty="0" smtClean="0"/>
              <a:t>Проблемная </a:t>
            </a:r>
            <a:r>
              <a:rPr lang="ru-RU" sz="2000" b="1" dirty="0"/>
              <a:t>ситуация:</a:t>
            </a:r>
            <a:r>
              <a:rPr lang="ru-RU" sz="2000" dirty="0"/>
              <a:t> постановка педагогической проблемной ситуации – направление учащихся на восприятие ее проявления, организация формирования вопроса у ребенка. </a:t>
            </a:r>
            <a:r>
              <a:rPr lang="ru-RU" sz="2000" dirty="0" smtClean="0"/>
              <a:t>Проблема ставится с помощью учителя.</a:t>
            </a:r>
          </a:p>
          <a:p>
            <a:pPr lvl="0"/>
            <a:r>
              <a:rPr lang="ru-RU" sz="2000" b="1" dirty="0" smtClean="0"/>
              <a:t>Проблемная задача:</a:t>
            </a:r>
            <a:r>
              <a:rPr lang="ru-RU" sz="2000" dirty="0" smtClean="0"/>
              <a:t> перевод педагогически организованной проблемной ситуации в психологическую. Начало активного поиска ответа на вопрос путем интеграции догадок. На данном этапе учитель оказывает дозированную помощь, задает наводящие вопросы.</a:t>
            </a:r>
          </a:p>
          <a:p>
            <a:pPr lvl="0"/>
            <a:r>
              <a:rPr lang="ru-RU" sz="2000" b="1" dirty="0" smtClean="0"/>
              <a:t>Поиск </a:t>
            </a:r>
            <a:r>
              <a:rPr lang="ru-RU" sz="2000" b="1" dirty="0"/>
              <a:t>способов решения задачи:</a:t>
            </a:r>
            <a:r>
              <a:rPr lang="ru-RU" sz="2000" dirty="0"/>
              <a:t> разработка решения, образование нового знания.</a:t>
            </a:r>
          </a:p>
          <a:p>
            <a:pPr lvl="0"/>
            <a:r>
              <a:rPr lang="ru-RU" sz="2000" b="1" dirty="0"/>
              <a:t>Решение проблемы:</a:t>
            </a:r>
            <a:r>
              <a:rPr lang="ru-RU" sz="2000" dirty="0"/>
              <a:t> появление вещественного либо интеллектуального продукта.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06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Другая 1">
      <a:dk1>
        <a:srgbClr val="FFFFFF"/>
      </a:dk1>
      <a:lt1>
        <a:srgbClr val="000000"/>
      </a:lt1>
      <a:dk2>
        <a:srgbClr val="FFFFFF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12</TotalTime>
  <Words>195</Words>
  <Application>Microsoft Office PowerPoint</Application>
  <PresentationFormat>Произвольный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Цитаты</vt:lpstr>
      <vt:lpstr>Проблемное обучение</vt:lpstr>
      <vt:lpstr>Этапы проблемного обучения</vt:lpstr>
      <vt:lpstr>Этапы проблемного обучения</vt:lpstr>
      <vt:lpstr>Этапы проблемного обучения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Проблемное обучение</dc:title>
  <dc:creator>Учитель</dc:creator>
  <cp:lastModifiedBy>profnet@kimc.ms</cp:lastModifiedBy>
  <cp:revision>3</cp:revision>
  <dcterms:created xsi:type="dcterms:W3CDTF">2022-11-01T03:37:09Z</dcterms:created>
  <dcterms:modified xsi:type="dcterms:W3CDTF">2022-11-08T08:47:16Z</dcterms:modified>
</cp:coreProperties>
</file>